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7" r:id="rId4"/>
    <p:sldId id="265" r:id="rId5"/>
    <p:sldId id="259" r:id="rId6"/>
    <p:sldId id="260" r:id="rId7"/>
    <p:sldId id="276" r:id="rId8"/>
    <p:sldId id="270" r:id="rId9"/>
    <p:sldId id="271" r:id="rId10"/>
    <p:sldId id="262" r:id="rId11"/>
    <p:sldId id="261" r:id="rId12"/>
    <p:sldId id="263" r:id="rId13"/>
    <p:sldId id="264" r:id="rId14"/>
    <p:sldId id="266" r:id="rId15"/>
    <p:sldId id="268" r:id="rId16"/>
    <p:sldId id="269" r:id="rId17"/>
    <p:sldId id="267" r:id="rId18"/>
    <p:sldId id="275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EB69E-EEAE-459D-9CEB-24F5C0759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BBAFEF-2FEF-476C-A233-8738120CB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CA65A5-9135-4F5C-896D-7D6FDAAF5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E77B-3F6D-4782-9533-7AF3CC7379BA}" type="datetimeFigureOut">
              <a:rPr lang="es-MX" smtClean="0"/>
              <a:t>01/12/20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AA629F-7284-41BB-A317-E56EE7C94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FCF4E5-AACA-4565-8D89-3EE7EFB3D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AD3F-A181-41CE-9478-F7383A449F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2399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365276-D5D8-4A3D-A9F4-F04FB7190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EF0795-81D8-4418-873B-5101FB086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F49A86-E0AA-43E1-837F-4908FCE30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E77B-3F6D-4782-9533-7AF3CC7379BA}" type="datetimeFigureOut">
              <a:rPr lang="es-MX" smtClean="0"/>
              <a:t>01/12/20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01EADA-BAA2-47DD-A15F-0C3FCF0F2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3EDE7A-2625-4E4C-A1B0-77389E026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AD3F-A181-41CE-9478-F7383A449F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178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F7228AD-286E-4491-8856-341D3411A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20F521-E56C-4A66-8351-CEDF1B851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4FFA6B-95C2-420A-8681-2D27A9F47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E77B-3F6D-4782-9533-7AF3CC7379BA}" type="datetimeFigureOut">
              <a:rPr lang="es-MX" smtClean="0"/>
              <a:t>01/12/20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B87C49-A0D1-4111-B598-4F41D858D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068FE1-BF0C-4522-86BC-50EA99A78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AD3F-A181-41CE-9478-F7383A449F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390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5DC5B9-AAEF-48D4-BCB6-6031A92ED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44875D-5B45-4B98-98FA-411DAB475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CCC41F-F1B5-437F-AC58-D0805B87F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E77B-3F6D-4782-9533-7AF3CC7379BA}" type="datetimeFigureOut">
              <a:rPr lang="es-MX" smtClean="0"/>
              <a:t>01/12/20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C5AB6A-5461-4A13-BAE7-6AC05E68E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FDB698-4F7E-4001-8D4F-2A385718E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AD3F-A181-41CE-9478-F7383A449F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727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BB5812-EBBC-4DAF-9B45-3C0D4FCA3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836A1C-D40E-488C-8152-04CA72BED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0BC065-ABA7-449F-B213-C636E0A6B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E77B-3F6D-4782-9533-7AF3CC7379BA}" type="datetimeFigureOut">
              <a:rPr lang="es-MX" smtClean="0"/>
              <a:t>01/12/20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4A0A6C-98A0-44D4-BECB-2C8D82B16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A62AD5-A5D0-4125-AF1C-BD5ACD2FB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AD3F-A181-41CE-9478-F7383A449F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365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4A8CD-F6E0-406F-91F5-AFA204498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610579-3EDA-45AA-8415-76E91750F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8900042-45BC-4A69-A92D-195652A6F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58BFB2-9FAE-4A6D-B48C-1D133B1BE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E77B-3F6D-4782-9533-7AF3CC7379BA}" type="datetimeFigureOut">
              <a:rPr lang="es-MX" smtClean="0"/>
              <a:t>01/12/20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815217-6771-4DC2-B4FC-634D261C5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420DED-49A2-48E6-B262-0C8336910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AD3F-A181-41CE-9478-F7383A449F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4285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DD453-E071-4449-8BBE-78C3E8E18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7605AF-BFA2-4711-8ED9-57F13F9CA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5E52C5-1178-4B4C-9227-141330A33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0ED2A48-500E-4129-B0DF-F07C8D7AF8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9674073-E696-47E1-966A-2FA8B8A1F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DE9D2FD-A27F-406F-AF37-3E6B287A2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E77B-3F6D-4782-9533-7AF3CC7379BA}" type="datetimeFigureOut">
              <a:rPr lang="es-MX" smtClean="0"/>
              <a:t>01/12/20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BF474E0-9F10-4AFA-BA6B-8DC679CCB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24BAB7A-2377-430D-B33E-FC6FE5C2E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AD3F-A181-41CE-9478-F7383A449F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29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ADD535-B76E-4CF4-81B0-9EB8A6FF3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AF77A0-98DA-46E0-B4C3-FB9514ABC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E77B-3F6D-4782-9533-7AF3CC7379BA}" type="datetimeFigureOut">
              <a:rPr lang="es-MX" smtClean="0"/>
              <a:t>01/12/20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F5E02D3-6BD6-4C14-82D7-E5CD95789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D7C294C-36CB-431C-8E5D-48503441B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AD3F-A181-41CE-9478-F7383A449F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444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74C3DE7-80D7-4DD3-A7FB-01DD79369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E77B-3F6D-4782-9533-7AF3CC7379BA}" type="datetimeFigureOut">
              <a:rPr lang="es-MX" smtClean="0"/>
              <a:t>01/12/20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87860BE-B20C-4EF1-9A1B-5ED690894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EF709B-CD29-4C60-933E-A4671C05F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AD3F-A181-41CE-9478-F7383A449F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1423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4226BC-7778-4062-A1BC-FA355A633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DB029A-65B2-4A4E-8879-1E8E6B1D2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71A099-0C01-4120-85F6-8E7BFA3A2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F74D84-48E0-492A-9E08-85AA67605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E77B-3F6D-4782-9533-7AF3CC7379BA}" type="datetimeFigureOut">
              <a:rPr lang="es-MX" smtClean="0"/>
              <a:t>01/12/20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6ECBD5-63C7-429D-9367-3938AD03F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8D1BD5-0673-426B-8823-786272801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AD3F-A181-41CE-9478-F7383A449F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814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219CA7-70BE-4CC5-A8DD-D2F18C902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37644E0-8347-4366-96BF-3618C9292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DECE0B-0B6E-4D79-B758-71ABD3805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F15A95-C55B-4AC4-93DC-D4A1187F3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E77B-3F6D-4782-9533-7AF3CC7379BA}" type="datetimeFigureOut">
              <a:rPr lang="es-MX" smtClean="0"/>
              <a:t>01/12/20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1E3CDB-F19B-417B-A681-F6442DDFC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52CA1F-2F82-4C92-8557-E65A34BA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AD3F-A181-41CE-9478-F7383A449F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545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6D4358-D07E-4FED-A253-D7900BA44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78471D-0109-42C5-AD4A-C5EE6BCB9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72FB10-98DC-4362-BC6D-6A9F6615E4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BE77B-3F6D-4782-9533-7AF3CC7379BA}" type="datetimeFigureOut">
              <a:rPr lang="es-MX" smtClean="0"/>
              <a:t>01/12/20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106CED-D5AD-44DC-A09B-71C2DBC914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81B089-F314-41FB-858C-73144063C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AD3F-A181-41CE-9478-F7383A449F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447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uan_martinez@uaeh.edu.m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resentación 2020-15.jpg" descr="Presentación 2020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5" y="-7017"/>
            <a:ext cx="12192001" cy="6859334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ítulo de la presentación"/>
          <p:cNvSpPr txBox="1">
            <a:spLocks noGrp="1"/>
          </p:cNvSpPr>
          <p:nvPr>
            <p:ph type="ctrTitle"/>
          </p:nvPr>
        </p:nvSpPr>
        <p:spPr>
          <a:xfrm>
            <a:off x="1756471" y="2877614"/>
            <a:ext cx="4530892" cy="18783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80000"/>
              </a:lnSpc>
              <a:defRPr b="1" baseline="6250">
                <a:solidFill>
                  <a:srgbClr val="A8282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s-MX" sz="8050" dirty="0"/>
              <a:t>Reglamento escolar 2021</a:t>
            </a:r>
            <a:endParaRPr sz="805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BF1333D-54B4-48DC-A02E-DC78EEA2F426}"/>
              </a:ext>
            </a:extLst>
          </p:cNvPr>
          <p:cNvSpPr txBox="1"/>
          <p:nvPr/>
        </p:nvSpPr>
        <p:spPr>
          <a:xfrm>
            <a:off x="5234608" y="5976731"/>
            <a:ext cx="5393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/>
              <a:t>Para alumnos de nuevo ingreso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C907AA0-8605-48B2-836C-F408E6FA8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2D6C96-D443-4B31-A17E-BB484394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b="1" dirty="0"/>
              <a:t>De la situación escolar del alumno: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A13997-E24D-464E-AE01-02BC508D6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Regulares: Son alumnos regulares los que se encuentran inscritos en un ciclo o semestre escolar, sin adeudar asignatura alguna de los ciclos o semestres anteriores.</a:t>
            </a:r>
          </a:p>
          <a:p>
            <a:r>
              <a:rPr lang="es-MX" dirty="0"/>
              <a:t>Irregulares: Son alumnos irregulares </a:t>
            </a:r>
            <a:r>
              <a:rPr lang="es-MX" dirty="0">
                <a:highlight>
                  <a:srgbClr val="FFFF00"/>
                </a:highlight>
              </a:rPr>
              <a:t>los repetidores </a:t>
            </a:r>
            <a:r>
              <a:rPr lang="es-MX" dirty="0"/>
              <a:t>y los que </a:t>
            </a:r>
            <a:r>
              <a:rPr lang="es-MX" dirty="0">
                <a:highlight>
                  <a:srgbClr val="FFFF00"/>
                </a:highlight>
              </a:rPr>
              <a:t>adeuden asignaturas </a:t>
            </a:r>
            <a:r>
              <a:rPr lang="es-MX" dirty="0"/>
              <a:t>de semestres anteriores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2734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C907AA0-8605-48B2-836C-F408E6FA8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2D6C96-D443-4B31-A17E-BB484394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b="1" dirty="0"/>
              <a:t>Reinscripciones: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A13997-E24D-464E-AE01-02BC508D6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Reinscripción: por Internet en forma directa. </a:t>
            </a:r>
          </a:p>
          <a:p>
            <a:r>
              <a:rPr lang="es-MX" dirty="0"/>
              <a:t>Cambio de grupo: </a:t>
            </a:r>
            <a:br>
              <a:rPr lang="es-MX" dirty="0"/>
            </a:br>
            <a:r>
              <a:rPr lang="es-MX" dirty="0"/>
              <a:t>Solicitud directamente a la coordinación de la Escuela de Medicina, en cuanto se publique la convocatoria respectiva.</a:t>
            </a:r>
          </a:p>
          <a:p>
            <a:r>
              <a:rPr lang="es-MX" dirty="0"/>
              <a:t>Si se autoriza tu cambio de grupo podrás reinscribirte en el grupo asignado del semestre subsecuente.</a:t>
            </a:r>
          </a:p>
        </p:txBody>
      </p:sp>
    </p:spTree>
    <p:extLst>
      <p:ext uri="{BB962C8B-B14F-4D97-AF65-F5344CB8AC3E}">
        <p14:creationId xmlns:p14="http://schemas.microsoft.com/office/powerpoint/2010/main" val="3634688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C907AA0-8605-48B2-836C-F408E6FA8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2D6C96-D443-4B31-A17E-BB484394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b="1" dirty="0"/>
              <a:t>Reinscripciones: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A13997-E24D-464E-AE01-02BC508D6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b="1" dirty="0"/>
              <a:t>Sólo se autoriza </a:t>
            </a:r>
            <a:r>
              <a:rPr lang="es-MX" b="1" dirty="0">
                <a:highlight>
                  <a:srgbClr val="FFFF00"/>
                </a:highlight>
              </a:rPr>
              <a:t>un cambio de grupo</a:t>
            </a:r>
            <a:r>
              <a:rPr lang="es-MX" b="1" dirty="0"/>
              <a:t> por semestre.</a:t>
            </a:r>
            <a:endParaRPr lang="es-MX" dirty="0"/>
          </a:p>
          <a:p>
            <a:r>
              <a:rPr lang="es-MX" b="1" u="sng" dirty="0"/>
              <a:t>No puedes cursar en el mismo semestre dos grupos diferentes.</a:t>
            </a:r>
            <a:endParaRPr lang="es-MX" u="sng" dirty="0"/>
          </a:p>
          <a:p>
            <a:r>
              <a:rPr lang="es-MX" b="1" dirty="0"/>
              <a:t>Podrás no cargar máximo una materia del semestre subsecuente, con la autorización previa de la coordinación de la escuela.</a:t>
            </a:r>
            <a:endParaRPr lang="es-MX" dirty="0"/>
          </a:p>
          <a:p>
            <a:r>
              <a:rPr lang="es-MX" dirty="0"/>
              <a:t>No podrás inscribirte a quinto semestre si no has aprobado el total de las materias incluidas hasta el cuarto semestre. </a:t>
            </a:r>
            <a:r>
              <a:rPr lang="es-MX" dirty="0">
                <a:highlight>
                  <a:srgbClr val="FFFF00"/>
                </a:highlight>
              </a:rPr>
              <a:t>Aun cuando en el programa de Internet te de esta posibilidad.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33798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C907AA0-8605-48B2-836C-F408E6FA8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2D6C96-D443-4B31-A17E-BB484394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b="1" dirty="0"/>
              <a:t>Motivos de baja académica: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A13997-E24D-464E-AE01-02BC508D6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dirty="0"/>
              <a:t>Baja académica (expulsión) de la escuela: </a:t>
            </a:r>
            <a:r>
              <a:rPr lang="es-MX" dirty="0">
                <a:highlight>
                  <a:srgbClr val="FFFF00"/>
                </a:highlight>
              </a:rPr>
              <a:t>reprobar tres veces la misma materia</a:t>
            </a:r>
            <a:r>
              <a:rPr lang="es-MX" dirty="0"/>
              <a:t>, ya sea por reprobar el examen ordinario (1), el extraordinario (2), o que se vuelva a cursar y vuelva a ser reprobado (3).</a:t>
            </a:r>
          </a:p>
          <a:p>
            <a:r>
              <a:rPr lang="es-MX" dirty="0"/>
              <a:t>Ningún alumno podrá inscribirse o reinscribirse por más de tres ocasiones en un mismo semestre, ciclo o asignatura, haya o no presentado exámenes.</a:t>
            </a:r>
          </a:p>
          <a:p>
            <a:r>
              <a:rPr lang="es-MX" dirty="0"/>
              <a:t>Reprobar un total de diez asignaturas del plan de estudios correspondiente, en el transcurso de la carrera (primero a noveno semestre).</a:t>
            </a:r>
          </a:p>
          <a:p>
            <a:r>
              <a:rPr lang="es-MX" b="1" dirty="0">
                <a:highlight>
                  <a:srgbClr val="FF0000"/>
                </a:highlight>
              </a:rPr>
              <a:t>BAJA DEFINITIVA: EL ALUMNO QUE PRESENTE MALA CONDUCTA DENTRO Y FUERA DE LA INSTITUCIÓN.</a:t>
            </a:r>
            <a:endParaRPr lang="es-MX" dirty="0">
              <a:highlight>
                <a:srgbClr val="FF0000"/>
              </a:highlight>
            </a:endParaRP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92800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C907AA0-8605-48B2-836C-F408E6FA8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2D6C96-D443-4B31-A17E-BB484394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dirty="0"/>
              <a:t>Artículo 31. Son conductas del alumnado que vulneran los principios fundamentales y valores de la Universidad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A13997-E24D-464E-AE01-02BC508D6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s-MX" dirty="0"/>
              <a:t>Desobedecer las instrucciones, indicaciones, señalamientos o avisos académicos, administrativos, de vialidad o protección civil; </a:t>
            </a:r>
          </a:p>
          <a:p>
            <a:pPr marL="571500" indent="-571500">
              <a:buFont typeface="+mj-lt"/>
              <a:buAutoNum type="romanUcPeriod"/>
            </a:pPr>
            <a:r>
              <a:rPr lang="es-MX" dirty="0"/>
              <a:t>Dejar de asistir de forma injustificada a las actividades de innovación académica, a las actividades culturales o deportivas previamente programadas y para las que haya sido convocado; </a:t>
            </a:r>
          </a:p>
          <a:p>
            <a:pPr marL="571500" indent="-571500">
              <a:buFont typeface="+mj-lt"/>
              <a:buAutoNum type="romanUcPeriod"/>
            </a:pPr>
            <a:r>
              <a:rPr lang="es-MX" dirty="0"/>
              <a:t>Dejar de asistir de forma injustificada a las tutorías, las direcciones de tesis o asesorías que previamente tenga programadas;  </a:t>
            </a:r>
          </a:p>
          <a:p>
            <a:pPr marL="571500" indent="-571500">
              <a:buFont typeface="+mj-lt"/>
              <a:buAutoNum type="romanUcPeriod"/>
            </a:pPr>
            <a:r>
              <a:rPr lang="es-MX" dirty="0"/>
              <a:t>Participar en desórdenes dentro de la Universidad, o perturbar el desarrollo normal de las actividades institucionales</a:t>
            </a:r>
          </a:p>
          <a:p>
            <a:pPr marL="571500" indent="-571500">
              <a:buFont typeface="+mj-lt"/>
              <a:buAutoNum type="romanUcPeriod"/>
            </a:pPr>
            <a:r>
              <a:rPr lang="es-MX" dirty="0"/>
              <a:t>Promover por cualquier medio la suspensión de clases, la inasistencia a clases o la desobediencia a las autoridades universitarias</a:t>
            </a:r>
          </a:p>
          <a:p>
            <a:pPr marL="571500" indent="-571500">
              <a:buFont typeface="+mj-lt"/>
              <a:buAutoNum type="romanUcPeriod"/>
            </a:pPr>
            <a:r>
              <a:rPr lang="es-MX" dirty="0"/>
              <a:t>Utilizar las instalaciones para usos o fines distintos de aquellos a los que estén destinadas; </a:t>
            </a:r>
          </a:p>
          <a:p>
            <a:pPr marL="571500" indent="-571500">
              <a:buFont typeface="+mj-lt"/>
              <a:buAutoNum type="romanUcPeriod"/>
            </a:pPr>
            <a:r>
              <a:rPr lang="es-MX" dirty="0"/>
              <a:t>Faltar al respeto, </a:t>
            </a:r>
            <a:r>
              <a:rPr lang="es-MX" dirty="0">
                <a:highlight>
                  <a:srgbClr val="FFFF00"/>
                </a:highlight>
              </a:rPr>
              <a:t>utilizar violencia o amenazar </a:t>
            </a:r>
            <a:r>
              <a:rPr lang="es-MX" dirty="0"/>
              <a:t>con ejercer violencia contra cualquier miembro de la comunidad universitaria; </a:t>
            </a:r>
          </a:p>
          <a:p>
            <a:pPr marL="571500" indent="-571500">
              <a:buFont typeface="+mj-lt"/>
              <a:buAutoNum type="romanUcPeriod"/>
            </a:pPr>
            <a:r>
              <a:rPr lang="es-MX" dirty="0">
                <a:highlight>
                  <a:srgbClr val="FFFF00"/>
                </a:highlight>
              </a:rPr>
              <a:t>Acosar u hostigar sexual o moralmente </a:t>
            </a:r>
            <a:r>
              <a:rPr lang="es-MX" dirty="0"/>
              <a:t>a cualquier miembro de la comunidad universitaria;</a:t>
            </a:r>
          </a:p>
        </p:txBody>
      </p:sp>
    </p:spTree>
    <p:extLst>
      <p:ext uri="{BB962C8B-B14F-4D97-AF65-F5344CB8AC3E}">
        <p14:creationId xmlns:p14="http://schemas.microsoft.com/office/powerpoint/2010/main" val="193723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C907AA0-8605-48B2-836C-F408E6FA8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2D6C96-D443-4B31-A17E-BB484394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dirty="0"/>
              <a:t>Artículo 31. Son conductas del alumnado que vulneran los principios fundamentales y valores de la Universidad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A13997-E24D-464E-AE01-02BC508D6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UcPeriod" startAt="9"/>
            </a:pPr>
            <a:r>
              <a:rPr lang="es-MX" sz="2000" dirty="0"/>
              <a:t>Realizar </a:t>
            </a:r>
            <a:r>
              <a:rPr lang="es-MX" sz="2000" dirty="0">
                <a:highlight>
                  <a:srgbClr val="FFFF00"/>
                </a:highlight>
              </a:rPr>
              <a:t>bullying</a:t>
            </a:r>
            <a:r>
              <a:rPr lang="es-MX" sz="2000" dirty="0"/>
              <a:t> contra cualquier miembro de la comunidad universitaria; </a:t>
            </a:r>
          </a:p>
          <a:p>
            <a:pPr marL="571500" indent="-571500">
              <a:buFont typeface="+mj-lt"/>
              <a:buAutoNum type="romanUcPeriod" startAt="9"/>
            </a:pPr>
            <a:r>
              <a:rPr lang="es-MX" sz="2000" dirty="0"/>
              <a:t>Generar, difundir o replicar información falsa, de discurso de odio, de chantaje sexual, de difamación e intolerancia, violencia cibernética en perjuicio de cualquier miembro de la comunidad universitaria, o que tenga como efecto ocasionar pánico, alarma, distorsión o confusión en la sociedad;</a:t>
            </a:r>
          </a:p>
          <a:p>
            <a:pPr marL="571500" indent="-571500">
              <a:buFont typeface="+mj-lt"/>
              <a:buAutoNum type="romanUcPeriod" startAt="9"/>
            </a:pPr>
            <a:r>
              <a:rPr lang="es-MX" sz="2000" dirty="0"/>
              <a:t>Destruir, alterar, dañar intencionalmente o apoderarse del patrimonio de la Universidad;</a:t>
            </a:r>
          </a:p>
          <a:p>
            <a:pPr marL="571500" indent="-571500">
              <a:buFont typeface="+mj-lt"/>
              <a:buAutoNum type="romanUcPeriod" startAt="9"/>
            </a:pPr>
            <a:r>
              <a:rPr lang="es-MX" sz="2000" dirty="0"/>
              <a:t>Cometer actos contrarios a la integridad académica, integridad moral y al respeto que entre sí se deben los miembros de la comunidad universitaria; </a:t>
            </a:r>
          </a:p>
          <a:p>
            <a:pPr marL="571500" indent="-571500">
              <a:buFont typeface="+mj-lt"/>
              <a:buAutoNum type="romanUcPeriod" startAt="9"/>
            </a:pPr>
            <a:r>
              <a:rPr lang="es-MX" sz="2000" dirty="0">
                <a:highlight>
                  <a:srgbClr val="FFFF00"/>
                </a:highlight>
              </a:rPr>
              <a:t>Prestar o recibir </a:t>
            </a:r>
            <a:r>
              <a:rPr lang="es-MX" sz="2000" dirty="0"/>
              <a:t>ayuda fraudulenta en el desarrollo de sus actividades académicas;  </a:t>
            </a:r>
          </a:p>
          <a:p>
            <a:pPr marL="571500" indent="-571500">
              <a:buFont typeface="+mj-lt"/>
              <a:buAutoNum type="romanUcPeriod" startAt="9"/>
            </a:pPr>
            <a:r>
              <a:rPr lang="es-MX" sz="2000" dirty="0">
                <a:highlight>
                  <a:srgbClr val="FFFF00"/>
                </a:highlight>
              </a:rPr>
              <a:t>Falsificar o alterar documentos oficiales o utilizarlos indebidamente</a:t>
            </a:r>
            <a:r>
              <a:rPr lang="es-MX" sz="2000" dirty="0"/>
              <a:t>, con independencia de que se ejerza la acción legal que corresponda; </a:t>
            </a:r>
          </a:p>
          <a:p>
            <a:pPr marL="571500" indent="-571500">
              <a:buFont typeface="+mj-lt"/>
              <a:buAutoNum type="romanUcPeriod" startAt="9"/>
            </a:pPr>
            <a:r>
              <a:rPr lang="es-MX" sz="2000" dirty="0"/>
              <a:t>Engañar a miembros de la comunidad universitaria o aprovecharse de ellos para obtener </a:t>
            </a:r>
            <a:r>
              <a:rPr lang="es-MX" sz="2000" dirty="0">
                <a:highlight>
                  <a:srgbClr val="FFFF00"/>
                </a:highlight>
              </a:rPr>
              <a:t>beneficios en forma ilícita</a:t>
            </a:r>
            <a:r>
              <a:rPr lang="es-MX" sz="20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821853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C907AA0-8605-48B2-836C-F408E6FA8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2D6C96-D443-4B31-A17E-BB484394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dirty="0"/>
              <a:t>Artículo 31. Son conductas del alumnado que vulneran los principios fundamentales y valores de la Universidad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A13997-E24D-464E-AE01-02BC508D6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romanUcPeriod" startAt="16"/>
            </a:pPr>
            <a:r>
              <a:rPr lang="es-MX" sz="2000" dirty="0"/>
              <a:t>Utilizar, sin la autorización debida, el nombre, el lema, el escudo o la identidad gráfica de la Universidad y las demás marcas y derechos patrimoniales. </a:t>
            </a:r>
          </a:p>
          <a:p>
            <a:pPr marL="514350" indent="-514350">
              <a:buFont typeface="+mj-lt"/>
              <a:buAutoNum type="romanUcPeriod" startAt="16"/>
            </a:pPr>
            <a:r>
              <a:rPr lang="es-MX" sz="2000" dirty="0"/>
              <a:t>La posesión y portación de </a:t>
            </a:r>
            <a:r>
              <a:rPr lang="es-MX" sz="2000" dirty="0">
                <a:highlight>
                  <a:srgbClr val="FFFF00"/>
                </a:highlight>
              </a:rPr>
              <a:t>armas y explosivos </a:t>
            </a:r>
            <a:r>
              <a:rPr lang="es-MX" sz="2000" dirty="0"/>
              <a:t>dentro de la Universidad; </a:t>
            </a:r>
          </a:p>
          <a:p>
            <a:pPr marL="514350" indent="-514350">
              <a:buFont typeface="+mj-lt"/>
              <a:buAutoNum type="romanUcPeriod" startAt="16"/>
            </a:pPr>
            <a:r>
              <a:rPr lang="es-MX" sz="2000" dirty="0">
                <a:highlight>
                  <a:srgbClr val="FFFF00"/>
                </a:highlight>
              </a:rPr>
              <a:t>Distribuir, portar o consumir psicotrópicos, estupefacientes, productos cannabinoides, productos de tabaco o bebidas alcohólicas </a:t>
            </a:r>
            <a:r>
              <a:rPr lang="es-MX" sz="2000" dirty="0"/>
              <a:t>dentro de la Universidad; </a:t>
            </a:r>
          </a:p>
          <a:p>
            <a:pPr marL="514350" indent="-514350">
              <a:buFont typeface="+mj-lt"/>
              <a:buAutoNum type="romanUcPeriod" startAt="16"/>
            </a:pPr>
            <a:r>
              <a:rPr lang="es-MX" sz="2000" dirty="0"/>
              <a:t>Concurrir a la Universidad en estado de ebriedad o bajo los efectos de alguna droga o estimulante; </a:t>
            </a:r>
          </a:p>
          <a:p>
            <a:pPr marL="514350" indent="-514350">
              <a:buFont typeface="+mj-lt"/>
              <a:buAutoNum type="romanUcPeriod" startAt="16"/>
            </a:pPr>
            <a:r>
              <a:rPr lang="es-MX" sz="2000" dirty="0"/>
              <a:t>Organizar o participar en </a:t>
            </a:r>
            <a:r>
              <a:rPr lang="es-MX" sz="2000" dirty="0">
                <a:highlight>
                  <a:srgbClr val="FFFF00"/>
                </a:highlight>
              </a:rPr>
              <a:t>juegos de azar o de apuestas </a:t>
            </a:r>
            <a:r>
              <a:rPr lang="es-MX" sz="2000" dirty="0"/>
              <a:t>dentro de las instalaciones de la Universidad, y </a:t>
            </a:r>
          </a:p>
          <a:p>
            <a:pPr marL="514350" indent="-514350">
              <a:buFont typeface="+mj-lt"/>
              <a:buAutoNum type="romanUcPeriod" startAt="16"/>
            </a:pPr>
            <a:r>
              <a:rPr lang="es-MX" sz="2000" dirty="0"/>
              <a:t>Las demás que señale la normativa universitaria.</a:t>
            </a:r>
          </a:p>
        </p:txBody>
      </p:sp>
    </p:spTree>
    <p:extLst>
      <p:ext uri="{BB962C8B-B14F-4D97-AF65-F5344CB8AC3E}">
        <p14:creationId xmlns:p14="http://schemas.microsoft.com/office/powerpoint/2010/main" val="2612602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C907AA0-8605-48B2-836C-F408E6FA8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2D6C96-D443-4B31-A17E-BB484394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200" dirty="0"/>
              <a:t>Artículo 32. Las sanciones por la ejecución de las conductas mencionadas en el artículo anterior consisten en: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A13997-E24D-464E-AE01-02BC508D6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s-MX" dirty="0">
                <a:highlight>
                  <a:srgbClr val="FFFF00"/>
                </a:highlight>
              </a:rPr>
              <a:t>Amonestación por escrito</a:t>
            </a:r>
            <a:r>
              <a:rPr lang="es-MX" dirty="0"/>
              <a:t>; </a:t>
            </a:r>
          </a:p>
          <a:p>
            <a:pPr marL="571500" indent="-571500">
              <a:buFont typeface="+mj-lt"/>
              <a:buAutoNum type="romanUcPeriod"/>
            </a:pPr>
            <a:r>
              <a:rPr lang="es-MX" dirty="0">
                <a:highlight>
                  <a:srgbClr val="FFFF00"/>
                </a:highlight>
              </a:rPr>
              <a:t>Reposición</a:t>
            </a:r>
            <a:r>
              <a:rPr lang="es-MX" dirty="0"/>
              <a:t> del bien mueble dañado, deteriorado o extraviado, sea por culpa o por dolo; </a:t>
            </a:r>
          </a:p>
          <a:p>
            <a:pPr marL="571500" indent="-571500">
              <a:buFont typeface="+mj-lt"/>
              <a:buAutoNum type="romanUcPeriod"/>
            </a:pPr>
            <a:r>
              <a:rPr lang="es-MX" dirty="0">
                <a:highlight>
                  <a:srgbClr val="FFFF00"/>
                </a:highlight>
              </a:rPr>
              <a:t>Reparación del daño, pago del perjuicio</a:t>
            </a:r>
            <a:r>
              <a:rPr lang="es-MX" dirty="0"/>
              <a:t>, deterioro o destrucción del patrimonio de la Universidad; </a:t>
            </a:r>
          </a:p>
          <a:p>
            <a:pPr marL="571500" indent="-571500">
              <a:buFont typeface="+mj-lt"/>
              <a:buAutoNum type="romanUcPeriod"/>
            </a:pPr>
            <a:r>
              <a:rPr lang="es-MX" dirty="0">
                <a:highlight>
                  <a:srgbClr val="FFFF00"/>
                </a:highlight>
              </a:rPr>
              <a:t>Sanción económica </a:t>
            </a:r>
            <a:r>
              <a:rPr lang="es-MX" dirty="0"/>
              <a:t>hasta por el equivalente al costo comercial actualizado del bien o material propiedad de la institución que haya sido dañado; </a:t>
            </a:r>
          </a:p>
          <a:p>
            <a:pPr marL="571500" indent="-571500">
              <a:buFont typeface="+mj-lt"/>
              <a:buAutoNum type="romanUcPeriod"/>
            </a:pPr>
            <a:r>
              <a:rPr lang="es-MX" dirty="0"/>
              <a:t>Sanción económica equivalente de una hasta diez Unidades de Medida y Actualización (UMA) vigente al tiempo de la aplicación de la sanción por violación a las normas de seguridad, protección civil, seguridad vial e higiene de la Universidad;</a:t>
            </a:r>
          </a:p>
        </p:txBody>
      </p:sp>
    </p:spTree>
    <p:extLst>
      <p:ext uri="{BB962C8B-B14F-4D97-AF65-F5344CB8AC3E}">
        <p14:creationId xmlns:p14="http://schemas.microsoft.com/office/powerpoint/2010/main" val="3835933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C907AA0-8605-48B2-836C-F408E6FA8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2D6C96-D443-4B31-A17E-BB484394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200" dirty="0"/>
              <a:t>Artículo 32. Las sanciones por la ejecución de las conductas mencionadas en el artículo anterior consisten en: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A13997-E24D-464E-AE01-02BC508D6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6"/>
            </a:pPr>
            <a:r>
              <a:rPr lang="es-MX" dirty="0">
                <a:highlight>
                  <a:srgbClr val="FFFF00"/>
                </a:highlight>
              </a:rPr>
              <a:t>Labor social universitaria hasta por 6 meses</a:t>
            </a:r>
            <a:r>
              <a:rPr lang="es-MX" dirty="0"/>
              <a:t>; </a:t>
            </a:r>
          </a:p>
          <a:p>
            <a:pPr marL="571500" indent="-571500">
              <a:buFont typeface="+mj-lt"/>
              <a:buAutoNum type="romanUcPeriod" startAt="6"/>
            </a:pPr>
            <a:r>
              <a:rPr lang="es-MX" dirty="0"/>
              <a:t>Suspensión temporal de la condición de alumnado hasta por seis meses, según la gravedad de la falta cometida; </a:t>
            </a:r>
          </a:p>
          <a:p>
            <a:pPr marL="571500" indent="-571500">
              <a:buFont typeface="+mj-lt"/>
              <a:buAutoNum type="romanUcPeriod" startAt="6"/>
            </a:pPr>
            <a:r>
              <a:rPr lang="es-MX" dirty="0">
                <a:highlight>
                  <a:srgbClr val="FFFF00"/>
                </a:highlight>
              </a:rPr>
              <a:t>Anulación de las calificaciones obtenidas en forma fraudulenta</a:t>
            </a:r>
            <a:r>
              <a:rPr lang="es-MX" dirty="0"/>
              <a:t>, como producto de inducción al error, por aprovechamiento de algún error o falla en el sistema de información, en la plataforma digital institucional, o bien, como resultado de manipulación o ataque digital o electrónico, incluso, aunque sea ejecutado por un tercero, y </a:t>
            </a:r>
          </a:p>
          <a:p>
            <a:pPr marL="571500" indent="-571500">
              <a:buFont typeface="+mj-lt"/>
              <a:buAutoNum type="romanUcPeriod" startAt="6"/>
            </a:pPr>
            <a:r>
              <a:rPr lang="es-MX" dirty="0">
                <a:highlight>
                  <a:srgbClr val="FF0000"/>
                </a:highlight>
              </a:rPr>
              <a:t>Baja definitiva de la Universidad. </a:t>
            </a:r>
          </a:p>
        </p:txBody>
      </p:sp>
    </p:spTree>
    <p:extLst>
      <p:ext uri="{BB962C8B-B14F-4D97-AF65-F5344CB8AC3E}">
        <p14:creationId xmlns:p14="http://schemas.microsoft.com/office/powerpoint/2010/main" val="3754267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C907AA0-8605-48B2-836C-F408E6FA8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2D6C96-D443-4B31-A17E-BB484394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A13997-E24D-464E-AE01-02BC508D6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Mtro. Juan Francisco Martínez Campos.</a:t>
            </a:r>
          </a:p>
          <a:p>
            <a:pPr marL="0" indent="0">
              <a:buNone/>
            </a:pPr>
            <a:r>
              <a:rPr lang="es-MX" dirty="0"/>
              <a:t>Sub-Jefe del Área Académica de Mecidina</a:t>
            </a:r>
          </a:p>
          <a:p>
            <a:pPr marL="0" indent="0">
              <a:buNone/>
            </a:pPr>
            <a:r>
              <a:rPr lang="es-MX" dirty="0"/>
              <a:t>Quinta Etapa  ICSa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>
                <a:hlinkClick r:id="rId3"/>
              </a:rPr>
              <a:t>juan_martinez@uaeh.edu.mx</a:t>
            </a:r>
            <a:r>
              <a:rPr lang="es-MX" dirty="0"/>
              <a:t> </a:t>
            </a:r>
          </a:p>
          <a:p>
            <a:pPr marL="0" indent="0">
              <a:buNone/>
            </a:pPr>
            <a:r>
              <a:rPr lang="es-MX" dirty="0"/>
              <a:t>771 71 7 20 00</a:t>
            </a:r>
          </a:p>
          <a:p>
            <a:pPr marL="0" indent="0">
              <a:buNone/>
            </a:pPr>
            <a:r>
              <a:rPr lang="es-MX" dirty="0"/>
              <a:t>Ext 4308</a:t>
            </a:r>
          </a:p>
          <a:p>
            <a:pPr marL="0" indent="0">
              <a:buNone/>
            </a:pPr>
            <a:r>
              <a:rPr lang="es-MX" dirty="0"/>
              <a:t>Área Académica de Medicina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0CA8F43-0AAD-A04A-AE65-4D6E7FBCF4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9" b="16016"/>
          <a:stretch/>
        </p:blipFill>
        <p:spPr>
          <a:xfrm>
            <a:off x="8189119" y="365125"/>
            <a:ext cx="3164681" cy="240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79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C907AA0-8605-48B2-836C-F408E6FA8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2D6C96-D443-4B31-A17E-BB484394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A13997-E24D-464E-AE01-02BC508D6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66B1841-FED0-4F64-AE4E-516E817A57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51" t="24386" r="24980" b="47452"/>
          <a:stretch/>
        </p:blipFill>
        <p:spPr>
          <a:xfrm>
            <a:off x="278164" y="1690688"/>
            <a:ext cx="11635672" cy="385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49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C907AA0-8605-48B2-836C-F408E6FA8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2D6C96-D443-4B31-A17E-BB484394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b="1" dirty="0"/>
              <a:t>Información general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A13997-E24D-464E-AE01-02BC508D6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Los primeros tres Ciclos de la carrera de Médico Cirujano son cursados en las aulas del </a:t>
            </a:r>
            <a:r>
              <a:rPr lang="es-MX" dirty="0" err="1"/>
              <a:t>ICSa</a:t>
            </a:r>
            <a:r>
              <a:rPr lang="es-MX" dirty="0"/>
              <a:t> (Ex Hacienda. La Concepción s/n, carretera Pachuca – Actopan), y los Ciclos de cuarto a Noveno se cursan en las instalaciones de la Escuela de Medicina (Ramírez Ulloa #400, col. Doctores). Preferentemente.</a:t>
            </a:r>
          </a:p>
          <a:p>
            <a:pPr algn="just"/>
            <a:r>
              <a:rPr lang="es-MX" dirty="0"/>
              <a:t>Campos clínicos a partir del cuarto semestre en las diferentes instituciones de salud con las que se tenga convenio.</a:t>
            </a:r>
          </a:p>
        </p:txBody>
      </p:sp>
    </p:spTree>
    <p:extLst>
      <p:ext uri="{BB962C8B-B14F-4D97-AF65-F5344CB8AC3E}">
        <p14:creationId xmlns:p14="http://schemas.microsoft.com/office/powerpoint/2010/main" val="3792107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C907AA0-8605-48B2-836C-F408E6FA8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2D6C96-D443-4B31-A17E-BB484394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dirty="0"/>
              <a:t>Sobre la evaluación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A13997-E24D-464E-AE01-02BC508D6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Exámenes: tres periodos, y corresponden a dos exámenes parciales y un examen final / global, todos ellos departamentales; la calificación </a:t>
            </a:r>
            <a:r>
              <a:rPr lang="es-MX" dirty="0">
                <a:highlight>
                  <a:srgbClr val="FFFF00"/>
                </a:highlight>
              </a:rPr>
              <a:t>mínima aprobatoria es de 7 (siete).</a:t>
            </a:r>
          </a:p>
          <a:p>
            <a:pPr algn="just"/>
            <a:r>
              <a:rPr lang="es-MX" dirty="0"/>
              <a:t>Al término del semestre, para que el alumno tenga derecho a presentar el examen ordinario de las materias teóricas, debe haber cumplido con un </a:t>
            </a:r>
            <a:r>
              <a:rPr lang="es-MX" dirty="0">
                <a:highlight>
                  <a:srgbClr val="FFFF00"/>
                </a:highlight>
              </a:rPr>
              <a:t>80% de asistencias como mínimo</a:t>
            </a:r>
            <a:r>
              <a:rPr lang="es-MX" dirty="0"/>
              <a:t>, y haber acreditado el área práctica de cada materia.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29541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C907AA0-8605-48B2-836C-F408E6FA8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2D6C96-D443-4B31-A17E-BB484394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A13997-E24D-464E-AE01-02BC508D6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El alumno que </a:t>
            </a:r>
            <a:r>
              <a:rPr lang="es-MX" dirty="0">
                <a:highlight>
                  <a:srgbClr val="FFFF00"/>
                </a:highlight>
              </a:rPr>
              <a:t>repruebe cuatro o más materias</a:t>
            </a:r>
            <a:r>
              <a:rPr lang="es-MX" dirty="0"/>
              <a:t>, ya sea por reprobar el examen teórico o por no tener derecho a examen ordinario (SD) por inasistencias y / o por no acreditar la práctica (SDL),</a:t>
            </a:r>
            <a:r>
              <a:rPr lang="es-MX" dirty="0">
                <a:highlight>
                  <a:srgbClr val="FFFF00"/>
                </a:highlight>
              </a:rPr>
              <a:t> será dado de baja del primer semestre de la Escuela de Medicina sin derecho a reinscribirse</a:t>
            </a:r>
            <a:r>
              <a:rPr lang="es-MX" dirty="0"/>
              <a:t>, salvo que presente y apruebe nuevamente el examen de admisión, teniendo que cursar todas las materias.</a:t>
            </a:r>
            <a:br>
              <a:rPr lang="es-MX" dirty="0"/>
            </a:b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85740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C907AA0-8605-48B2-836C-F408E6FA8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2D6C96-D443-4B31-A17E-BB484394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A13997-E24D-464E-AE01-02BC508D6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/>
              <a:t>El alumno que repruebe Anatomía general, Neuroanatomía, Histología) Embriología, no podrá cursar en el segundo semestre Bioquímica, Fisiología y Genética; </a:t>
            </a:r>
            <a:r>
              <a:rPr lang="es-MX" b="1" dirty="0"/>
              <a:t>es recomendable que en caso de no aprobar alguna materia y poder continuar inscrito en la Escuela de medicina NO CURSES MATERIAS DE SEGUNDO SEMESTRE.</a:t>
            </a:r>
            <a:endParaRPr lang="es-MX" dirty="0"/>
          </a:p>
          <a:p>
            <a:pPr algn="just"/>
            <a:r>
              <a:rPr lang="es-MX" dirty="0"/>
              <a:t>En caso de no aprobar el examen ordinario, podrán solicitar el </a:t>
            </a:r>
            <a:r>
              <a:rPr lang="es-MX" dirty="0">
                <a:highlight>
                  <a:srgbClr val="FFFF00"/>
                </a:highlight>
              </a:rPr>
              <a:t>examen extraordinario siempre y cuando tengas un mínimo del 70% </a:t>
            </a:r>
            <a:r>
              <a:rPr lang="es-MX" dirty="0"/>
              <a:t>de asistencias durante el semestre, en caso de que el porcentaje sea menor deberás de cursar nuevamente la materia.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49837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C907AA0-8605-48B2-836C-F408E6FA8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2D6C96-D443-4B31-A17E-BB484394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b="1" dirty="0"/>
              <a:t>Información general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A13997-E24D-464E-AE01-02BC508D6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400" dirty="0"/>
              <a:t>Inconformidad respecto a la calificación obtenida, tienes derecho a solicitar por escrito a la coordinación y/o a la Secretaria Académica de la Escuela de Medicina en un término </a:t>
            </a:r>
            <a:r>
              <a:rPr lang="es-MX" sz="2400" b="1" dirty="0"/>
              <a:t>NO MAYOR A 72 </a:t>
            </a:r>
            <a:r>
              <a:rPr lang="es-MX" sz="2400" b="1" dirty="0" err="1"/>
              <a:t>Hrs</a:t>
            </a:r>
            <a:r>
              <a:rPr lang="es-MX" sz="2400" b="1" dirty="0"/>
              <a:t>. Posteriores a la publicación del acta</a:t>
            </a:r>
            <a:r>
              <a:rPr lang="es-MX" sz="2400" dirty="0"/>
              <a:t> para que en su caso se haga la corrección correspondiente.</a:t>
            </a:r>
          </a:p>
          <a:p>
            <a:pPr algn="just"/>
            <a:r>
              <a:rPr lang="es-MX" sz="2400" dirty="0"/>
              <a:t>El único documento que acredita a los alumnos como miembros de esta escuela, es tu tira de materias, la cual es expedida por la dirección de control escolar de la U. A. E. H., y en ella se indica el número de matrícula, grupo al que estás asignado, y si eres regular o irregular.</a:t>
            </a:r>
          </a:p>
          <a:p>
            <a:pPr algn="just"/>
            <a:r>
              <a:rPr lang="es-MX" sz="2400" dirty="0"/>
              <a:t>Así mismo, en la tira de materias está anotado el número de materias a cursar y la vigencia de dicho documento.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38339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C907AA0-8605-48B2-836C-F408E6FA8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2D6C96-D443-4B31-A17E-BB484394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b="1" dirty="0"/>
              <a:t>Información general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A13997-E24D-464E-AE01-02BC508D6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Si tienes estudios de Ingles que te permitan acreditar los distintos semestres; próximamente se publicara una convocatoria para que si estás interesado puedas disminuir tu carga académica en los semestres posteriores.</a:t>
            </a:r>
          </a:p>
          <a:p>
            <a:r>
              <a:rPr lang="es-MX" dirty="0"/>
              <a:t>Durante el </a:t>
            </a:r>
            <a:r>
              <a:rPr lang="es-MX" dirty="0">
                <a:highlight>
                  <a:srgbClr val="FFFF00"/>
                </a:highlight>
              </a:rPr>
              <a:t>séptimo y octavo semestre de la carrera se desarrolla el </a:t>
            </a:r>
            <a:r>
              <a:rPr lang="es-MX" dirty="0" err="1">
                <a:highlight>
                  <a:srgbClr val="FFFF00"/>
                </a:highlight>
              </a:rPr>
              <a:t>Preinternado</a:t>
            </a:r>
            <a:r>
              <a:rPr lang="es-MX" dirty="0"/>
              <a:t> que consiste en la asistencia a las Unidades Hospitalarias de Lunes a Viernes de 18:00 a 21:00 </a:t>
            </a:r>
            <a:r>
              <a:rPr lang="es-MX" dirty="0" err="1"/>
              <a:t>hrs</a:t>
            </a:r>
            <a:r>
              <a:rPr lang="es-MX" dirty="0"/>
              <a:t>. Y los sábados y Domingos 12 a 24 </a:t>
            </a:r>
            <a:r>
              <a:rPr lang="es-MX" dirty="0" err="1"/>
              <a:t>hrs</a:t>
            </a:r>
            <a:r>
              <a:rPr lang="es-MX" dirty="0"/>
              <a:t>, guardias que son distribuidas en forma aleatoria no continúa.</a:t>
            </a:r>
          </a:p>
          <a:p>
            <a:r>
              <a:rPr lang="es-MX" dirty="0"/>
              <a:t>Para que el alumno </a:t>
            </a:r>
            <a:r>
              <a:rPr lang="es-MX" dirty="0">
                <a:highlight>
                  <a:srgbClr val="FFFF00"/>
                </a:highlight>
              </a:rPr>
              <a:t>realice su internado, necesita haber acreditado los primeros ocho semestres</a:t>
            </a:r>
            <a:r>
              <a:rPr lang="es-MX" dirty="0"/>
              <a:t> y obtener así su carta de pasante.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846624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</TotalTime>
  <Words>1627</Words>
  <Application>Microsoft Macintosh PowerPoint</Application>
  <PresentationFormat>Panorámica</PresentationFormat>
  <Paragraphs>78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Tema de Office</vt:lpstr>
      <vt:lpstr>Reglamento escolar 2021</vt:lpstr>
      <vt:lpstr>Presentación de PowerPoint</vt:lpstr>
      <vt:lpstr>Presentación de PowerPoint</vt:lpstr>
      <vt:lpstr>Información general</vt:lpstr>
      <vt:lpstr>Sobre la evaluación</vt:lpstr>
      <vt:lpstr>Presentación de PowerPoint</vt:lpstr>
      <vt:lpstr>Presentación de PowerPoint</vt:lpstr>
      <vt:lpstr>Información general</vt:lpstr>
      <vt:lpstr>Información general</vt:lpstr>
      <vt:lpstr>De la situación escolar del alumno:</vt:lpstr>
      <vt:lpstr>Reinscripciones:</vt:lpstr>
      <vt:lpstr>Reinscripciones:</vt:lpstr>
      <vt:lpstr>Motivos de baja académica:</vt:lpstr>
      <vt:lpstr>Artículo 31. Son conductas del alumnado que vulneran los principios fundamentales y valores de la Universidad</vt:lpstr>
      <vt:lpstr>Artículo 31. Son conductas del alumnado que vulneran los principios fundamentales y valores de la Universidad</vt:lpstr>
      <vt:lpstr>Artículo 31. Son conductas del alumnado que vulneran los principios fundamentales y valores de la Universidad</vt:lpstr>
      <vt:lpstr>Artículo 32. Las sanciones por la ejecución de las conductas mencionadas en el artículo anterior consisten en: </vt:lpstr>
      <vt:lpstr>Artículo 32. Las sanciones por la ejecución de las conductas mencionadas en el artículo anterior consisten en: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Reglamento escolar</dc:title>
  <dc:creator>ASUS</dc:creator>
  <cp:lastModifiedBy>Microsoft Office User</cp:lastModifiedBy>
  <cp:revision>18</cp:revision>
  <dcterms:created xsi:type="dcterms:W3CDTF">2020-07-13T14:14:07Z</dcterms:created>
  <dcterms:modified xsi:type="dcterms:W3CDTF">2020-12-01T13:27:53Z</dcterms:modified>
</cp:coreProperties>
</file>